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70"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94660"/>
  </p:normalViewPr>
  <p:slideViewPr>
    <p:cSldViewPr snapToGrid="0">
      <p:cViewPr varScale="1">
        <p:scale>
          <a:sx n="79" d="100"/>
          <a:sy n="79" d="100"/>
        </p:scale>
        <p:origin x="19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PH"/>
          </a:p>
        </p:txBody>
      </p:sp>
      <p:sp>
        <p:nvSpPr>
          <p:cNvPr id="4" name="Date Placeholder 3"/>
          <p:cNvSpPr>
            <a:spLocks noGrp="1"/>
          </p:cNvSpPr>
          <p:nvPr>
            <p:ph type="dt" sz="half" idx="10"/>
          </p:nvPr>
        </p:nvSpPr>
        <p:spPr/>
        <p:txBody>
          <a:bodyPr/>
          <a:lstStyle/>
          <a:p>
            <a:fld id="{F0A536CC-469D-4584-BBFF-E7E5DC651B14}" type="datetimeFigureOut">
              <a:rPr lang="en-PH" smtClean="0"/>
              <a:t>06/08/2019</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1506B20E-548D-499F-8649-AD3B18A12036}" type="slidenum">
              <a:rPr lang="en-PH" smtClean="0"/>
              <a:t>‹#›</a:t>
            </a:fld>
            <a:endParaRPr lang="en-PH"/>
          </a:p>
        </p:txBody>
      </p:sp>
    </p:spTree>
    <p:extLst>
      <p:ext uri="{BB962C8B-B14F-4D97-AF65-F5344CB8AC3E}">
        <p14:creationId xmlns:p14="http://schemas.microsoft.com/office/powerpoint/2010/main" val="1696313803"/>
      </p:ext>
    </p:extLst>
  </p:cSld>
  <p:clrMapOvr>
    <a:masterClrMapping/>
  </p:clrMapOvr>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F0A536CC-469D-4584-BBFF-E7E5DC651B14}" type="datetimeFigureOut">
              <a:rPr lang="en-PH" smtClean="0"/>
              <a:t>06/08/2019</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1506B20E-548D-499F-8649-AD3B18A12036}" type="slidenum">
              <a:rPr lang="en-PH" smtClean="0"/>
              <a:t>‹#›</a:t>
            </a:fld>
            <a:endParaRPr lang="en-PH"/>
          </a:p>
        </p:txBody>
      </p:sp>
    </p:spTree>
    <p:extLst>
      <p:ext uri="{BB962C8B-B14F-4D97-AF65-F5344CB8AC3E}">
        <p14:creationId xmlns:p14="http://schemas.microsoft.com/office/powerpoint/2010/main" val="1077941516"/>
      </p:ext>
    </p:extLst>
  </p:cSld>
  <p:clrMapOvr>
    <a:masterClrMapping/>
  </p:clrMapOvr>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0A536CC-469D-4584-BBFF-E7E5DC651B14}" type="datetimeFigureOut">
              <a:rPr lang="en-PH" smtClean="0"/>
              <a:t>06/08/2019</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1506B20E-548D-499F-8649-AD3B18A12036}" type="slidenum">
              <a:rPr lang="en-PH" smtClean="0"/>
              <a:t>‹#›</a:t>
            </a:fld>
            <a:endParaRPr lang="en-PH"/>
          </a:p>
        </p:txBody>
      </p:sp>
    </p:spTree>
    <p:extLst>
      <p:ext uri="{BB962C8B-B14F-4D97-AF65-F5344CB8AC3E}">
        <p14:creationId xmlns:p14="http://schemas.microsoft.com/office/powerpoint/2010/main" val="2231390251"/>
      </p:ext>
    </p:extLst>
  </p:cSld>
  <p:clrMapOvr>
    <a:masterClrMapping/>
  </p:clrMapOvr>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Date Placeholder 4"/>
          <p:cNvSpPr>
            <a:spLocks noGrp="1"/>
          </p:cNvSpPr>
          <p:nvPr>
            <p:ph type="dt" sz="half" idx="10"/>
          </p:nvPr>
        </p:nvSpPr>
        <p:spPr/>
        <p:txBody>
          <a:bodyPr/>
          <a:lstStyle/>
          <a:p>
            <a:fld id="{F0A536CC-469D-4584-BBFF-E7E5DC651B14}" type="datetimeFigureOut">
              <a:rPr lang="en-PH" smtClean="0"/>
              <a:t>06/08/2019</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1506B20E-548D-499F-8649-AD3B18A12036}" type="slidenum">
              <a:rPr lang="en-PH" smtClean="0"/>
              <a:t>‹#›</a:t>
            </a:fld>
            <a:endParaRPr lang="en-PH"/>
          </a:p>
        </p:txBody>
      </p:sp>
    </p:spTree>
    <p:extLst>
      <p:ext uri="{BB962C8B-B14F-4D97-AF65-F5344CB8AC3E}">
        <p14:creationId xmlns:p14="http://schemas.microsoft.com/office/powerpoint/2010/main" val="1932916964"/>
      </p:ext>
    </p:extLst>
  </p:cSld>
  <p:clrMapOvr>
    <a:masterClrMapping/>
  </p:clrMapOvr>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7" name="Date Placeholder 6"/>
          <p:cNvSpPr>
            <a:spLocks noGrp="1"/>
          </p:cNvSpPr>
          <p:nvPr>
            <p:ph type="dt" sz="half" idx="10"/>
          </p:nvPr>
        </p:nvSpPr>
        <p:spPr/>
        <p:txBody>
          <a:bodyPr/>
          <a:lstStyle/>
          <a:p>
            <a:fld id="{F0A536CC-469D-4584-BBFF-E7E5DC651B14}" type="datetimeFigureOut">
              <a:rPr lang="en-PH" smtClean="0"/>
              <a:t>06/08/2019</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1506B20E-548D-499F-8649-AD3B18A12036}" type="slidenum">
              <a:rPr lang="en-PH" smtClean="0"/>
              <a:t>‹#›</a:t>
            </a:fld>
            <a:endParaRPr lang="en-PH"/>
          </a:p>
        </p:txBody>
      </p:sp>
    </p:spTree>
    <p:extLst>
      <p:ext uri="{BB962C8B-B14F-4D97-AF65-F5344CB8AC3E}">
        <p14:creationId xmlns:p14="http://schemas.microsoft.com/office/powerpoint/2010/main" val="2243516976"/>
      </p:ext>
    </p:extLst>
  </p:cSld>
  <p:clrMapOvr>
    <a:masterClrMapping/>
  </p:clrMapOvr>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Date Placeholder 2"/>
          <p:cNvSpPr>
            <a:spLocks noGrp="1"/>
          </p:cNvSpPr>
          <p:nvPr>
            <p:ph type="dt" sz="half" idx="10"/>
          </p:nvPr>
        </p:nvSpPr>
        <p:spPr/>
        <p:txBody>
          <a:bodyPr/>
          <a:lstStyle/>
          <a:p>
            <a:fld id="{F0A536CC-469D-4584-BBFF-E7E5DC651B14}" type="datetimeFigureOut">
              <a:rPr lang="en-PH" smtClean="0"/>
              <a:t>06/08/2019</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1506B20E-548D-499F-8649-AD3B18A12036}" type="slidenum">
              <a:rPr lang="en-PH" smtClean="0"/>
              <a:t>‹#›</a:t>
            </a:fld>
            <a:endParaRPr lang="en-PH"/>
          </a:p>
        </p:txBody>
      </p:sp>
    </p:spTree>
    <p:extLst>
      <p:ext uri="{BB962C8B-B14F-4D97-AF65-F5344CB8AC3E}">
        <p14:creationId xmlns:p14="http://schemas.microsoft.com/office/powerpoint/2010/main" val="222341443"/>
      </p:ext>
    </p:extLst>
  </p:cSld>
  <p:clrMapOvr>
    <a:masterClrMapping/>
  </p:clrMapOvr>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536CC-469D-4584-BBFF-E7E5DC651B14}" type="datetimeFigureOut">
              <a:rPr lang="en-PH" smtClean="0"/>
              <a:t>06/08/2019</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1506B20E-548D-499F-8649-AD3B18A12036}" type="slidenum">
              <a:rPr lang="en-PH" smtClean="0"/>
              <a:t>‹#›</a:t>
            </a:fld>
            <a:endParaRPr lang="en-PH"/>
          </a:p>
        </p:txBody>
      </p:sp>
    </p:spTree>
    <p:extLst>
      <p:ext uri="{BB962C8B-B14F-4D97-AF65-F5344CB8AC3E}">
        <p14:creationId xmlns:p14="http://schemas.microsoft.com/office/powerpoint/2010/main" val="2912955956"/>
      </p:ext>
    </p:extLst>
  </p:cSld>
  <p:clrMapOvr>
    <a:masterClrMapping/>
  </p:clrMapOvr>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A536CC-469D-4584-BBFF-E7E5DC651B14}" type="datetimeFigureOut">
              <a:rPr lang="en-PH" smtClean="0"/>
              <a:t>06/08/2019</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1506B20E-548D-499F-8649-AD3B18A12036}" type="slidenum">
              <a:rPr lang="en-PH" smtClean="0"/>
              <a:t>‹#›</a:t>
            </a:fld>
            <a:endParaRPr lang="en-PH"/>
          </a:p>
        </p:txBody>
      </p:sp>
    </p:spTree>
    <p:extLst>
      <p:ext uri="{BB962C8B-B14F-4D97-AF65-F5344CB8AC3E}">
        <p14:creationId xmlns:p14="http://schemas.microsoft.com/office/powerpoint/2010/main" val="2397646770"/>
      </p:ext>
    </p:extLst>
  </p:cSld>
  <p:clrMapOvr>
    <a:masterClrMapping/>
  </p:clrMapOvr>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A536CC-469D-4584-BBFF-E7E5DC651B14}" type="datetimeFigureOut">
              <a:rPr lang="en-PH" smtClean="0"/>
              <a:t>06/08/2019</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1506B20E-548D-499F-8649-AD3B18A12036}" type="slidenum">
              <a:rPr lang="en-PH" smtClean="0"/>
              <a:t>‹#›</a:t>
            </a:fld>
            <a:endParaRPr lang="en-PH"/>
          </a:p>
        </p:txBody>
      </p:sp>
    </p:spTree>
    <p:extLst>
      <p:ext uri="{BB962C8B-B14F-4D97-AF65-F5344CB8AC3E}">
        <p14:creationId xmlns:p14="http://schemas.microsoft.com/office/powerpoint/2010/main" val="2681422797"/>
      </p:ext>
    </p:extLst>
  </p:cSld>
  <p:clrMapOvr>
    <a:masterClrMapping/>
  </p:clrMapOvr>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F0A536CC-469D-4584-BBFF-E7E5DC651B14}" type="datetimeFigureOut">
              <a:rPr lang="en-PH" smtClean="0"/>
              <a:t>06/08/2019</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1506B20E-548D-499F-8649-AD3B18A12036}" type="slidenum">
              <a:rPr lang="en-PH" smtClean="0"/>
              <a:t>‹#›</a:t>
            </a:fld>
            <a:endParaRPr lang="en-PH"/>
          </a:p>
        </p:txBody>
      </p:sp>
    </p:spTree>
    <p:extLst>
      <p:ext uri="{BB962C8B-B14F-4D97-AF65-F5344CB8AC3E}">
        <p14:creationId xmlns:p14="http://schemas.microsoft.com/office/powerpoint/2010/main" val="2122372048"/>
      </p:ext>
    </p:extLst>
  </p:cSld>
  <p:clrMapOvr>
    <a:masterClrMapping/>
  </p:clrMapOvr>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F0A536CC-469D-4584-BBFF-E7E5DC651B14}" type="datetimeFigureOut">
              <a:rPr lang="en-PH" smtClean="0"/>
              <a:t>06/08/2019</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1506B20E-548D-499F-8649-AD3B18A12036}" type="slidenum">
              <a:rPr lang="en-PH" smtClean="0"/>
              <a:t>‹#›</a:t>
            </a:fld>
            <a:endParaRPr lang="en-PH"/>
          </a:p>
        </p:txBody>
      </p:sp>
    </p:spTree>
    <p:extLst>
      <p:ext uri="{BB962C8B-B14F-4D97-AF65-F5344CB8AC3E}">
        <p14:creationId xmlns:p14="http://schemas.microsoft.com/office/powerpoint/2010/main" val="2420325703"/>
      </p:ext>
    </p:extLst>
  </p:cSld>
  <p:clrMapOvr>
    <a:masterClrMapping/>
  </p:clrMapOvr>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A536CC-469D-4584-BBFF-E7E5DC651B14}" type="datetimeFigureOut">
              <a:rPr lang="en-PH" smtClean="0"/>
              <a:t>06/08/2019</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06B20E-548D-499F-8649-AD3B18A12036}" type="slidenum">
              <a:rPr lang="en-PH" smtClean="0"/>
              <a:t>‹#›</a:t>
            </a:fld>
            <a:endParaRPr lang="en-PH"/>
          </a:p>
        </p:txBody>
      </p:sp>
    </p:spTree>
    <p:extLst>
      <p:ext uri="{BB962C8B-B14F-4D97-AF65-F5344CB8AC3E}">
        <p14:creationId xmlns:p14="http://schemas.microsoft.com/office/powerpoint/2010/main" val="2023521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6000">
        <p:split orient="vert"/>
      </p:transition>
    </mc:Choice>
    <mc:Fallback xmlns="">
      <p:transition spd="slow" advClick="0" advTm="6000">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PH" dirty="0" smtClean="0"/>
              <a:t>DISADVANTAGES OF ICT</a:t>
            </a:r>
            <a:endParaRPr lang="en-PH" dirty="0"/>
          </a:p>
        </p:txBody>
      </p:sp>
      <p:sp>
        <p:nvSpPr>
          <p:cNvPr id="3" name="Subtitle 2"/>
          <p:cNvSpPr>
            <a:spLocks noGrp="1"/>
          </p:cNvSpPr>
          <p:nvPr>
            <p:ph type="subTitle" idx="1"/>
          </p:nvPr>
        </p:nvSpPr>
        <p:spPr/>
        <p:txBody>
          <a:bodyPr/>
          <a:lstStyle/>
          <a:p>
            <a:endParaRPr lang="en-PH" dirty="0"/>
          </a:p>
        </p:txBody>
      </p:sp>
    </p:spTree>
    <p:extLst>
      <p:ext uri="{BB962C8B-B14F-4D97-AF65-F5344CB8AC3E}">
        <p14:creationId xmlns:p14="http://schemas.microsoft.com/office/powerpoint/2010/main" val="501352340"/>
      </p:ext>
    </p:extLst>
  </p:cSld>
  <p:clrMapOvr>
    <a:masterClrMapping/>
  </p:clrMapOvr>
  <mc:AlternateContent xmlns:mc="http://schemas.openxmlformats.org/markup-compatibility/2006" xmlns:p14="http://schemas.microsoft.com/office/powerpoint/2010/main">
    <mc:Choice Requires="p14">
      <p:transition spd="slow" p14:dur="1500" advClick="0" advTm="6398">
        <p:split orient="vert"/>
      </p:transition>
    </mc:Choice>
    <mc:Fallback xmlns="">
      <p:transition spd="slow" advClick="0" advTm="6398">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The Disadvantage of ICT </a:t>
            </a:r>
            <a:endParaRPr lang="en-PH" dirty="0"/>
          </a:p>
        </p:txBody>
      </p:sp>
      <p:sp>
        <p:nvSpPr>
          <p:cNvPr id="3" name="Content Placeholder 2"/>
          <p:cNvSpPr>
            <a:spLocks noGrp="1"/>
          </p:cNvSpPr>
          <p:nvPr>
            <p:ph idx="1"/>
          </p:nvPr>
        </p:nvSpPr>
        <p:spPr/>
        <p:txBody>
          <a:bodyPr/>
          <a:lstStyle/>
          <a:p>
            <a:r>
              <a:rPr lang="en-PH" dirty="0" smtClean="0"/>
              <a:t>Cyber Crime</a:t>
            </a:r>
          </a:p>
          <a:p>
            <a:pPr marL="457200" lvl="1" indent="0">
              <a:buNone/>
            </a:pPr>
            <a:r>
              <a:rPr lang="en-PH" dirty="0" smtClean="0"/>
              <a:t>- are illegal acts done through the use of the internet. People all over the world some of which the public doesn’t even known are capable of being done electronically. </a:t>
            </a:r>
          </a:p>
          <a:p>
            <a:pPr marL="457200" lvl="1" indent="0">
              <a:buNone/>
            </a:pPr>
            <a:endParaRPr lang="en-PH"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1221" y="3273425"/>
            <a:ext cx="6076950" cy="3038475"/>
          </a:xfrm>
          <a:prstGeom prst="rect">
            <a:avLst/>
          </a:prstGeom>
        </p:spPr>
      </p:pic>
    </p:spTree>
    <p:extLst>
      <p:ext uri="{BB962C8B-B14F-4D97-AF65-F5344CB8AC3E}">
        <p14:creationId xmlns:p14="http://schemas.microsoft.com/office/powerpoint/2010/main" val="1294640963"/>
      </p:ext>
    </p:extLst>
  </p:cSld>
  <p:clrMapOvr>
    <a:masterClrMapping/>
  </p:clrMapOvr>
  <mc:AlternateContent xmlns:mc="http://schemas.openxmlformats.org/markup-compatibility/2006" xmlns:p14="http://schemas.microsoft.com/office/powerpoint/2010/main">
    <mc:Choice Requires="p14">
      <p:transition spd="slow" p14:dur="1500" advClick="0" advTm="5756">
        <p:split orient="vert"/>
      </p:transition>
    </mc:Choice>
    <mc:Fallback xmlns="">
      <p:transition spd="slow" advClick="0" advTm="5756">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1. Phishing and Spoofing </a:t>
            </a:r>
            <a:endParaRPr lang="en-PH" dirty="0"/>
          </a:p>
        </p:txBody>
      </p:sp>
      <p:sp>
        <p:nvSpPr>
          <p:cNvPr id="3" name="Content Placeholder 2"/>
          <p:cNvSpPr>
            <a:spLocks noGrp="1"/>
          </p:cNvSpPr>
          <p:nvPr>
            <p:ph idx="1"/>
          </p:nvPr>
        </p:nvSpPr>
        <p:spPr/>
        <p:txBody>
          <a:bodyPr/>
          <a:lstStyle/>
          <a:p>
            <a:pPr marL="457200" lvl="1" indent="0">
              <a:buNone/>
            </a:pPr>
            <a:r>
              <a:rPr lang="en-PH" dirty="0" smtClean="0"/>
              <a:t>- Spoofing attack is when a malicious party impersonates another device or user on network in order to launch attack against network hosts, steal data, spread malware or bypass access control.</a:t>
            </a:r>
          </a:p>
          <a:p>
            <a:pPr marL="457200" lvl="1" indent="0">
              <a:buNone/>
            </a:pPr>
            <a:r>
              <a:rPr lang="en-PH" dirty="0" smtClean="0"/>
              <a:t>-Phishing is the attempt to acquire sensitive information such as usernames, password, and credit card detail (and sometimes, indirectly ,money,) often for malicious reasons,  by masquerading as a trustworthy entity in an electronic communication.</a:t>
            </a:r>
          </a:p>
          <a:p>
            <a:pPr marL="457200" lvl="1" indent="0">
              <a:buNone/>
            </a:pPr>
            <a:endParaRPr lang="en-PH"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9664" y="4001294"/>
            <a:ext cx="6303264" cy="2328671"/>
          </a:xfrm>
          <a:prstGeom prst="rect">
            <a:avLst/>
          </a:prstGeom>
        </p:spPr>
      </p:pic>
    </p:spTree>
    <p:extLst>
      <p:ext uri="{BB962C8B-B14F-4D97-AF65-F5344CB8AC3E}">
        <p14:creationId xmlns:p14="http://schemas.microsoft.com/office/powerpoint/2010/main" val="1275536609"/>
      </p:ext>
    </p:extLst>
  </p:cSld>
  <p:clrMapOvr>
    <a:masterClrMapping/>
  </p:clrMapOvr>
  <mc:AlternateContent xmlns:mc="http://schemas.openxmlformats.org/markup-compatibility/2006" xmlns:p14="http://schemas.microsoft.com/office/powerpoint/2010/main">
    <mc:Choice Requires="p14">
      <p:transition spd="slow" p14:dur="1500" advClick="0" advTm="10494">
        <p:split orient="vert"/>
      </p:transition>
    </mc:Choice>
    <mc:Fallback xmlns="">
      <p:transition spd="slow" advClick="0" advTm="10494">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6448"/>
            <a:ext cx="10515600" cy="1097280"/>
          </a:xfrm>
        </p:spPr>
        <p:txBody>
          <a:bodyPr>
            <a:normAutofit fontScale="90000"/>
          </a:bodyPr>
          <a:lstStyle/>
          <a:p>
            <a:r>
              <a:rPr lang="en-PH" dirty="0" smtClean="0"/>
              <a:t>Difference Between Phishing and Spoofing</a:t>
            </a:r>
            <a:br>
              <a:rPr lang="en-PH" dirty="0" smtClean="0"/>
            </a:br>
            <a:endParaRPr lang="en-PH" dirty="0"/>
          </a:p>
        </p:txBody>
      </p:sp>
      <p:sp>
        <p:nvSpPr>
          <p:cNvPr id="3" name="Content Placeholder 2"/>
          <p:cNvSpPr>
            <a:spLocks noGrp="1"/>
          </p:cNvSpPr>
          <p:nvPr>
            <p:ph idx="1"/>
          </p:nvPr>
        </p:nvSpPr>
        <p:spPr/>
        <p:txBody>
          <a:bodyPr/>
          <a:lstStyle/>
          <a:p>
            <a:pPr marL="0" indent="0">
              <a:buNone/>
            </a:pPr>
            <a:r>
              <a:rPr lang="en-PH" dirty="0" smtClean="0"/>
              <a:t>	- </a:t>
            </a:r>
            <a:r>
              <a:rPr lang="en-PH" sz="2400" dirty="0" smtClean="0"/>
              <a:t>The misconception that phishing and spoofing are synonymous, based on nothing more than aesthetic similarities, pervades the Internet. Phishing and spoofing are clearly different beneath the surface. One downloads malware to your computer or network, and the other tricks you into giving up sensitive financial information to a cyber crook. Phishing is a method of retrieval, while spoofing is a means of delivery.</a:t>
            </a:r>
          </a:p>
          <a:p>
            <a:pPr marL="0" indent="0">
              <a:buNone/>
            </a:pPr>
            <a:endParaRPr lang="en-PH" sz="2400" dirty="0"/>
          </a:p>
        </p:txBody>
      </p:sp>
      <p:pic>
        <p:nvPicPr>
          <p:cNvPr id="4" name="Picture 3"/>
          <p:cNvPicPr>
            <a:picLocks noChangeAspect="1"/>
          </p:cNvPicPr>
          <p:nvPr/>
        </p:nvPicPr>
        <p:blipFill>
          <a:blip r:embed="rId2"/>
          <a:stretch>
            <a:fillRect/>
          </a:stretch>
        </p:blipFill>
        <p:spPr>
          <a:xfrm>
            <a:off x="2945892" y="3874960"/>
            <a:ext cx="5715000" cy="2009775"/>
          </a:xfrm>
          <a:prstGeom prst="rect">
            <a:avLst/>
          </a:prstGeom>
        </p:spPr>
      </p:pic>
    </p:spTree>
    <p:extLst>
      <p:ext uri="{BB962C8B-B14F-4D97-AF65-F5344CB8AC3E}">
        <p14:creationId xmlns:p14="http://schemas.microsoft.com/office/powerpoint/2010/main" val="3767050803"/>
      </p:ext>
    </p:extLst>
  </p:cSld>
  <p:clrMapOvr>
    <a:masterClrMapping/>
  </p:clrMapOvr>
  <mc:AlternateContent xmlns:mc="http://schemas.openxmlformats.org/markup-compatibility/2006" xmlns:p14="http://schemas.microsoft.com/office/powerpoint/2010/main">
    <mc:Choice Requires="p14">
      <p:transition spd="slow" p14:dur="1500" advClick="0" advTm="11095">
        <p:split orient="vert"/>
      </p:transition>
    </mc:Choice>
    <mc:Fallback xmlns="">
      <p:transition spd="slow" advClick="0" advTm="11095">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2. Blackmail/Extortion </a:t>
            </a:r>
            <a:endParaRPr lang="en-PH" dirty="0"/>
          </a:p>
        </p:txBody>
      </p:sp>
      <p:sp>
        <p:nvSpPr>
          <p:cNvPr id="3" name="Content Placeholder 2"/>
          <p:cNvSpPr>
            <a:spLocks noGrp="1"/>
          </p:cNvSpPr>
          <p:nvPr>
            <p:ph idx="1"/>
          </p:nvPr>
        </p:nvSpPr>
        <p:spPr/>
        <p:txBody>
          <a:bodyPr/>
          <a:lstStyle/>
          <a:p>
            <a:pPr marL="0" indent="0">
              <a:buNone/>
            </a:pPr>
            <a:r>
              <a:rPr lang="en-PH" dirty="0" smtClean="0"/>
              <a:t>	</a:t>
            </a:r>
            <a:r>
              <a:rPr lang="en-PH" sz="2400" dirty="0" smtClean="0"/>
              <a:t>-Extortion (also called blackmail, shakedown, out wresting, and exaction) is a criminal offence of unlawfully obtaining money, property, or services from a person, entity, or institution, through coercion. Refraining from doing harm is sometimes euphemistically called protection. Using the Internet to threaten to cause damage with the intent to extort from any person any money or other thing of value.</a:t>
            </a:r>
          </a:p>
          <a:p>
            <a:pPr marL="0" indent="0">
              <a:buNone/>
            </a:pPr>
            <a:endParaRPr lang="en-PH" sz="2400" dirty="0" smtClean="0"/>
          </a:p>
          <a:p>
            <a:pPr marL="0" indent="0">
              <a:buNone/>
            </a:pPr>
            <a:endParaRPr lang="en-PH" dirty="0"/>
          </a:p>
        </p:txBody>
      </p:sp>
      <p:pic>
        <p:nvPicPr>
          <p:cNvPr id="4" name="Picture 3"/>
          <p:cNvPicPr>
            <a:picLocks noChangeAspect="1"/>
          </p:cNvPicPr>
          <p:nvPr/>
        </p:nvPicPr>
        <p:blipFill>
          <a:blip r:embed="rId2"/>
          <a:stretch>
            <a:fillRect/>
          </a:stretch>
        </p:blipFill>
        <p:spPr>
          <a:xfrm>
            <a:off x="2560320" y="3974592"/>
            <a:ext cx="4425695" cy="1794891"/>
          </a:xfrm>
          <a:prstGeom prst="rect">
            <a:avLst/>
          </a:prstGeom>
        </p:spPr>
      </p:pic>
    </p:spTree>
    <p:extLst>
      <p:ext uri="{BB962C8B-B14F-4D97-AF65-F5344CB8AC3E}">
        <p14:creationId xmlns:p14="http://schemas.microsoft.com/office/powerpoint/2010/main" val="451676350"/>
      </p:ext>
    </p:extLst>
  </p:cSld>
  <p:clrMapOvr>
    <a:masterClrMapping/>
  </p:clrMapOvr>
  <mc:AlternateContent xmlns:mc="http://schemas.openxmlformats.org/markup-compatibility/2006" xmlns:p14="http://schemas.microsoft.com/office/powerpoint/2010/main">
    <mc:Choice Requires="p14">
      <p:transition spd="slow" p14:dur="1500" advClick="0" advTm="11027">
        <p:split orient="vert"/>
      </p:transition>
    </mc:Choice>
    <mc:Fallback xmlns="">
      <p:transition spd="slow" advClick="0" advTm="11027">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3. Accessing Stored Communications</a:t>
            </a:r>
            <a:endParaRPr lang="en-PH" dirty="0"/>
          </a:p>
        </p:txBody>
      </p:sp>
      <p:sp>
        <p:nvSpPr>
          <p:cNvPr id="3" name="Content Placeholder 2"/>
          <p:cNvSpPr>
            <a:spLocks noGrp="1"/>
          </p:cNvSpPr>
          <p:nvPr>
            <p:ph idx="1"/>
          </p:nvPr>
        </p:nvSpPr>
        <p:spPr/>
        <p:txBody>
          <a:bodyPr/>
          <a:lstStyle/>
          <a:p>
            <a:pPr marL="0" indent="0">
              <a:buNone/>
            </a:pPr>
            <a:r>
              <a:rPr lang="en-PH" dirty="0" smtClean="0"/>
              <a:t>	-</a:t>
            </a:r>
            <a:r>
              <a:rPr lang="en-PH" sz="2400" dirty="0" smtClean="0"/>
              <a:t>Accessing Stored Communications or hacking; Intentionally accessing, without authorization, a facility through which an electronic communication service is provided. The act of obtaining unauthorized access to data from computer network. This is typically done to commercial and government sites to threaten its owner. In late 2015, a group of Anonymous Philippines  hacked the Twitter account of actress Maine Mendoza, who plays the famous character Yaya Dub of the popular </a:t>
            </a:r>
            <a:r>
              <a:rPr lang="en-PH" sz="2400" dirty="0" err="1" smtClean="0"/>
              <a:t>AlDub</a:t>
            </a:r>
            <a:r>
              <a:rPr lang="en-PH" sz="2400" dirty="0" smtClean="0"/>
              <a:t> tandem and posted links and messages on the account.</a:t>
            </a:r>
          </a:p>
          <a:p>
            <a:pPr marL="0" indent="0">
              <a:buNone/>
            </a:pPr>
            <a:endParaRPr lang="en-PH" sz="2400" dirty="0"/>
          </a:p>
        </p:txBody>
      </p:sp>
      <p:pic>
        <p:nvPicPr>
          <p:cNvPr id="4" name="Picture 3"/>
          <p:cNvPicPr>
            <a:picLocks noChangeAspect="1"/>
          </p:cNvPicPr>
          <p:nvPr/>
        </p:nvPicPr>
        <p:blipFill>
          <a:blip r:embed="rId2"/>
          <a:stretch>
            <a:fillRect/>
          </a:stretch>
        </p:blipFill>
        <p:spPr>
          <a:xfrm>
            <a:off x="3460242" y="4499673"/>
            <a:ext cx="4635246" cy="1812227"/>
          </a:xfrm>
          <a:prstGeom prst="rect">
            <a:avLst/>
          </a:prstGeom>
        </p:spPr>
      </p:pic>
    </p:spTree>
    <p:extLst>
      <p:ext uri="{BB962C8B-B14F-4D97-AF65-F5344CB8AC3E}">
        <p14:creationId xmlns:p14="http://schemas.microsoft.com/office/powerpoint/2010/main" val="888001617"/>
      </p:ext>
    </p:extLst>
  </p:cSld>
  <p:clrMapOvr>
    <a:masterClrMapping/>
  </p:clrMapOvr>
  <mc:AlternateContent xmlns:mc="http://schemas.openxmlformats.org/markup-compatibility/2006" xmlns:p14="http://schemas.microsoft.com/office/powerpoint/2010/main">
    <mc:Choice Requires="p14">
      <p:transition spd="slow" p14:dur="1500" advClick="0" advTm="6744">
        <p:split orient="vert"/>
      </p:transition>
    </mc:Choice>
    <mc:Fallback xmlns="">
      <p:transition spd="slow" advClick="0" advTm="6744">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To prevent hackers:</a:t>
            </a:r>
            <a:endParaRPr lang="en-PH" dirty="0"/>
          </a:p>
        </p:txBody>
      </p:sp>
      <p:sp>
        <p:nvSpPr>
          <p:cNvPr id="3" name="Content Placeholder 2"/>
          <p:cNvSpPr>
            <a:spLocks noGrp="1"/>
          </p:cNvSpPr>
          <p:nvPr>
            <p:ph idx="1"/>
          </p:nvPr>
        </p:nvSpPr>
        <p:spPr/>
        <p:txBody>
          <a:bodyPr>
            <a:normAutofit/>
          </a:bodyPr>
          <a:lstStyle/>
          <a:p>
            <a:r>
              <a:rPr lang="en-PH" sz="2600" dirty="0" smtClean="0"/>
              <a:t>1. Perform required software updates for your operating system and web browser.</a:t>
            </a:r>
          </a:p>
          <a:p>
            <a:r>
              <a:rPr lang="en-PH" sz="2600" dirty="0" smtClean="0"/>
              <a:t>2. Install a firewall on your computer.</a:t>
            </a:r>
          </a:p>
          <a:p>
            <a:r>
              <a:rPr lang="en-PH" sz="2600" dirty="0" smtClean="0"/>
              <a:t>3. Change your passwords often. </a:t>
            </a:r>
          </a:p>
          <a:p>
            <a:r>
              <a:rPr lang="en-PH" sz="2600" dirty="0" smtClean="0"/>
              <a:t>4. Purchase or download anti-virus software.</a:t>
            </a:r>
          </a:p>
          <a:p>
            <a:r>
              <a:rPr lang="en-PH" sz="2600" dirty="0" smtClean="0"/>
              <a:t>5. Install anti-spyware/adware programs onto your system.</a:t>
            </a:r>
          </a:p>
          <a:p>
            <a:r>
              <a:rPr lang="en-PH" sz="2600" dirty="0" smtClean="0"/>
              <a:t>6. Delete emails from unknown sources</a:t>
            </a:r>
            <a:r>
              <a:rPr lang="en-PH" dirty="0" smtClean="0"/>
              <a:t>.</a:t>
            </a:r>
            <a:endParaRPr lang="en-PH" dirty="0"/>
          </a:p>
        </p:txBody>
      </p:sp>
    </p:spTree>
    <p:extLst>
      <p:ext uri="{BB962C8B-B14F-4D97-AF65-F5344CB8AC3E}">
        <p14:creationId xmlns:p14="http://schemas.microsoft.com/office/powerpoint/2010/main" val="2789566187"/>
      </p:ext>
    </p:extLst>
  </p:cSld>
  <p:clrMapOvr>
    <a:masterClrMapping/>
  </p:clrMapOvr>
  <mc:AlternateContent xmlns:mc="http://schemas.openxmlformats.org/markup-compatibility/2006" xmlns:p14="http://schemas.microsoft.com/office/powerpoint/2010/main">
    <mc:Choice Requires="p14">
      <p:transition spd="slow" p14:dur="1500" advClick="0" advTm="9915">
        <p:split orient="vert"/>
      </p:transition>
    </mc:Choice>
    <mc:Fallback xmlns="">
      <p:transition spd="slow" advClick="0" advTm="9915">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4. Sports Betting</a:t>
            </a:r>
            <a:endParaRPr lang="en-PH" dirty="0"/>
          </a:p>
        </p:txBody>
      </p:sp>
      <p:sp>
        <p:nvSpPr>
          <p:cNvPr id="3" name="Content Placeholder 2"/>
          <p:cNvSpPr>
            <a:spLocks noGrp="1"/>
          </p:cNvSpPr>
          <p:nvPr>
            <p:ph idx="1"/>
          </p:nvPr>
        </p:nvSpPr>
        <p:spPr/>
        <p:txBody>
          <a:bodyPr/>
          <a:lstStyle/>
          <a:p>
            <a:pPr marL="0" indent="0">
              <a:buNone/>
            </a:pPr>
            <a:r>
              <a:rPr lang="en-PH" dirty="0"/>
              <a:t>	</a:t>
            </a:r>
            <a:r>
              <a:rPr lang="en-PH" dirty="0" smtClean="0"/>
              <a:t>-Sports Beating is engaging in the business of betting or wagering on any sporting event or contest over the Internet. In some countries, gambling (including sports betting) is illegal even if you are doing it over the Internet.</a:t>
            </a:r>
          </a:p>
          <a:p>
            <a:pPr marL="0" indent="0">
              <a:buNone/>
            </a:pPr>
            <a:endParaRPr lang="en-PH" dirty="0"/>
          </a:p>
        </p:txBody>
      </p:sp>
      <p:pic>
        <p:nvPicPr>
          <p:cNvPr id="4" name="Picture 3"/>
          <p:cNvPicPr>
            <a:picLocks noChangeAspect="1"/>
          </p:cNvPicPr>
          <p:nvPr/>
        </p:nvPicPr>
        <p:blipFill>
          <a:blip r:embed="rId2"/>
          <a:stretch>
            <a:fillRect/>
          </a:stretch>
        </p:blipFill>
        <p:spPr>
          <a:xfrm>
            <a:off x="2728722" y="3450336"/>
            <a:ext cx="5905500" cy="2334768"/>
          </a:xfrm>
          <a:prstGeom prst="rect">
            <a:avLst/>
          </a:prstGeom>
        </p:spPr>
      </p:pic>
    </p:spTree>
    <p:extLst>
      <p:ext uri="{BB962C8B-B14F-4D97-AF65-F5344CB8AC3E}">
        <p14:creationId xmlns:p14="http://schemas.microsoft.com/office/powerpoint/2010/main" val="514957280"/>
      </p:ext>
    </p:extLst>
  </p:cSld>
  <p:clrMapOvr>
    <a:masterClrMapping/>
  </p:clrMapOvr>
  <mc:AlternateContent xmlns:mc="http://schemas.openxmlformats.org/markup-compatibility/2006" xmlns:p14="http://schemas.microsoft.com/office/powerpoint/2010/main">
    <mc:Choice Requires="p14">
      <p:transition spd="slow" p14:dur="1500" advClick="0" advTm="6998">
        <p:split orient="vert"/>
      </p:transition>
    </mc:Choice>
    <mc:Fallback xmlns="">
      <p:transition spd="slow" advClick="0" advTm="6998">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5. Non-Delivery of Merchandise</a:t>
            </a:r>
            <a:endParaRPr lang="en-PH" dirty="0"/>
          </a:p>
        </p:txBody>
      </p:sp>
      <p:sp>
        <p:nvSpPr>
          <p:cNvPr id="3" name="Content Placeholder 2"/>
          <p:cNvSpPr>
            <a:spLocks noGrp="1"/>
          </p:cNvSpPr>
          <p:nvPr>
            <p:ph idx="1"/>
          </p:nvPr>
        </p:nvSpPr>
        <p:spPr/>
        <p:txBody>
          <a:bodyPr/>
          <a:lstStyle/>
          <a:p>
            <a:pPr marL="0" indent="0">
              <a:buNone/>
            </a:pPr>
            <a:r>
              <a:rPr lang="en-PH" dirty="0"/>
              <a:t>	</a:t>
            </a:r>
            <a:r>
              <a:rPr lang="en-PH" dirty="0" smtClean="0"/>
              <a:t>-</a:t>
            </a:r>
            <a:r>
              <a:rPr lang="en-PH" sz="2400" dirty="0" smtClean="0"/>
              <a:t>Devising any scheme to defraud, or for obtaining money or property by means of false or fraudulent pretenses, or promises, and using the Internet for the purpose of executing the scheme. The non-delivery scam occurs when the scammer places an item up for sale when there is actually no item at all. The item is subsequently never delivered to the buyer after they purchase the item.</a:t>
            </a:r>
          </a:p>
          <a:p>
            <a:pPr marL="0" indent="0">
              <a:buNone/>
            </a:pPr>
            <a:endParaRPr lang="en-PH" sz="2400" dirty="0"/>
          </a:p>
        </p:txBody>
      </p:sp>
      <p:pic>
        <p:nvPicPr>
          <p:cNvPr id="4" name="Picture 3"/>
          <p:cNvPicPr>
            <a:picLocks noChangeAspect="1"/>
          </p:cNvPicPr>
          <p:nvPr/>
        </p:nvPicPr>
        <p:blipFill>
          <a:blip r:embed="rId2"/>
          <a:stretch>
            <a:fillRect/>
          </a:stretch>
        </p:blipFill>
        <p:spPr>
          <a:xfrm>
            <a:off x="2405634" y="3884867"/>
            <a:ext cx="7380732" cy="2292096"/>
          </a:xfrm>
          <a:prstGeom prst="rect">
            <a:avLst/>
          </a:prstGeom>
        </p:spPr>
      </p:pic>
    </p:spTree>
    <p:extLst>
      <p:ext uri="{BB962C8B-B14F-4D97-AF65-F5344CB8AC3E}">
        <p14:creationId xmlns:p14="http://schemas.microsoft.com/office/powerpoint/2010/main" val="1212750688"/>
      </p:ext>
    </p:extLst>
  </p:cSld>
  <p:clrMapOvr>
    <a:masterClrMapping/>
  </p:clrMapOvr>
  <mc:AlternateContent xmlns:mc="http://schemas.openxmlformats.org/markup-compatibility/2006" xmlns:p14="http://schemas.microsoft.com/office/powerpoint/2010/main">
    <mc:Choice Requires="p14">
      <p:transition spd="slow" p14:dur="1500" advClick="0" advTm="7318">
        <p:split orient="vert"/>
      </p:transition>
    </mc:Choice>
    <mc:Fallback xmlns="">
      <p:transition spd="slow" advClick="0" advTm="7318">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6. Electronic/ Cyber Harassment</a:t>
            </a:r>
            <a:endParaRPr lang="en-PH" dirty="0"/>
          </a:p>
        </p:txBody>
      </p:sp>
      <p:sp>
        <p:nvSpPr>
          <p:cNvPr id="3" name="Content Placeholder 2"/>
          <p:cNvSpPr>
            <a:spLocks noGrp="1"/>
          </p:cNvSpPr>
          <p:nvPr>
            <p:ph idx="1"/>
          </p:nvPr>
        </p:nvSpPr>
        <p:spPr/>
        <p:txBody>
          <a:bodyPr/>
          <a:lstStyle/>
          <a:p>
            <a:pPr marL="0" indent="0">
              <a:buNone/>
            </a:pPr>
            <a:r>
              <a:rPr lang="en-PH" dirty="0" smtClean="0"/>
              <a:t>	-</a:t>
            </a:r>
            <a:r>
              <a:rPr lang="en-PH" sz="2000" dirty="0" smtClean="0"/>
              <a:t>Cyber harassment refers to online harassment. Cyber harassment or bullying is the use of email, instant messaging, and derogatory websites to bully or otherwise harass an individual or group through personal attacks. Cyber harassment can be in the form of flames, comments made in chat rooms, sending of offensive or cruel e-mail, or even harassing others by posting on blogs or social networking sites. Cyber harassment is often difficult to track as the person responsible for the acts of cyber harassment remains anonymous while threatening others online. This usually applies to school-age children.</a:t>
            </a:r>
          </a:p>
          <a:p>
            <a:pPr marL="0" indent="0">
              <a:buNone/>
            </a:pPr>
            <a:endParaRPr lang="en-PH" sz="2000" dirty="0"/>
          </a:p>
        </p:txBody>
      </p:sp>
      <p:pic>
        <p:nvPicPr>
          <p:cNvPr id="4" name="Picture 3"/>
          <p:cNvPicPr>
            <a:picLocks noChangeAspect="1"/>
          </p:cNvPicPr>
          <p:nvPr/>
        </p:nvPicPr>
        <p:blipFill>
          <a:blip r:embed="rId2"/>
          <a:stretch>
            <a:fillRect/>
          </a:stretch>
        </p:blipFill>
        <p:spPr>
          <a:xfrm>
            <a:off x="4008882" y="3706368"/>
            <a:ext cx="4793742" cy="2895600"/>
          </a:xfrm>
          <a:prstGeom prst="rect">
            <a:avLst/>
          </a:prstGeom>
        </p:spPr>
      </p:pic>
    </p:spTree>
    <p:extLst>
      <p:ext uri="{BB962C8B-B14F-4D97-AF65-F5344CB8AC3E}">
        <p14:creationId xmlns:p14="http://schemas.microsoft.com/office/powerpoint/2010/main" val="783666307"/>
      </p:ext>
    </p:extLst>
  </p:cSld>
  <p:clrMapOvr>
    <a:masterClrMapping/>
  </p:clrMapOvr>
  <mc:AlternateContent xmlns:mc="http://schemas.openxmlformats.org/markup-compatibility/2006" xmlns:p14="http://schemas.microsoft.com/office/powerpoint/2010/main">
    <mc:Choice Requires="p14">
      <p:transition spd="slow" p14:dur="1500" advClick="0" advTm="6366">
        <p:split orient="vert"/>
      </p:transition>
    </mc:Choice>
    <mc:Fallback xmlns="">
      <p:transition spd="slow" advClick="0" advTm="6366">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7. Child Pornography</a:t>
            </a:r>
            <a:endParaRPr lang="en-PH" dirty="0"/>
          </a:p>
        </p:txBody>
      </p:sp>
      <p:sp>
        <p:nvSpPr>
          <p:cNvPr id="3" name="Content Placeholder 2"/>
          <p:cNvSpPr>
            <a:spLocks noGrp="1"/>
          </p:cNvSpPr>
          <p:nvPr>
            <p:ph idx="1"/>
          </p:nvPr>
        </p:nvSpPr>
        <p:spPr/>
        <p:txBody>
          <a:bodyPr/>
          <a:lstStyle/>
          <a:p>
            <a:pPr marL="0" indent="0">
              <a:buNone/>
            </a:pPr>
            <a:r>
              <a:rPr lang="en-PH" dirty="0" smtClean="0"/>
              <a:t>	-</a:t>
            </a:r>
            <a:r>
              <a:rPr lang="en-PH" sz="2400" dirty="0" smtClean="0"/>
              <a:t>Using the Internet to transmit child pornography. Child pornography is distributed nowadays mainly through the Internet. Child pornography are produced not only on a professional scale by commercial providers, but also privately using victims from the producer’s own environment, from the exploitation of children by clients of child prostitutes. Child pornography is sold over commercial websites and also exchanged in closed groups or via peer-to-peer networks. Criminal groups also use the Internet to make big money selling child pornography.</a:t>
            </a:r>
          </a:p>
          <a:p>
            <a:pPr marL="0" indent="0">
              <a:buNone/>
            </a:pPr>
            <a:endParaRPr lang="en-PH" dirty="0"/>
          </a:p>
        </p:txBody>
      </p:sp>
      <p:pic>
        <p:nvPicPr>
          <p:cNvPr id="4" name="Picture 3"/>
          <p:cNvPicPr>
            <a:picLocks noChangeAspect="1"/>
          </p:cNvPicPr>
          <p:nvPr/>
        </p:nvPicPr>
        <p:blipFill>
          <a:blip r:embed="rId2"/>
          <a:stretch>
            <a:fillRect/>
          </a:stretch>
        </p:blipFill>
        <p:spPr>
          <a:xfrm>
            <a:off x="3592068" y="4372740"/>
            <a:ext cx="4137660" cy="2357244"/>
          </a:xfrm>
          <a:prstGeom prst="rect">
            <a:avLst/>
          </a:prstGeom>
        </p:spPr>
      </p:pic>
    </p:spTree>
    <p:extLst>
      <p:ext uri="{BB962C8B-B14F-4D97-AF65-F5344CB8AC3E}">
        <p14:creationId xmlns:p14="http://schemas.microsoft.com/office/powerpoint/2010/main" val="17097342"/>
      </p:ext>
    </p:extLst>
  </p:cSld>
  <p:clrMapOvr>
    <a:masterClrMapping/>
  </p:clrMapOvr>
  <mc:AlternateContent xmlns:mc="http://schemas.openxmlformats.org/markup-compatibility/2006" xmlns:p14="http://schemas.microsoft.com/office/powerpoint/2010/main">
    <mc:Choice Requires="p14">
      <p:transition spd="slow" p14:dur="1500" advClick="0" advTm="8431">
        <p:split orient="vert"/>
      </p:transition>
    </mc:Choice>
    <mc:Fallback xmlns="">
      <p:transition spd="slow" advClick="0" advTm="8431">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8. Prostitution</a:t>
            </a:r>
            <a:endParaRPr lang="en-PH" dirty="0"/>
          </a:p>
        </p:txBody>
      </p:sp>
      <p:sp>
        <p:nvSpPr>
          <p:cNvPr id="3" name="Content Placeholder 2"/>
          <p:cNvSpPr>
            <a:spLocks noGrp="1"/>
          </p:cNvSpPr>
          <p:nvPr>
            <p:ph idx="1"/>
          </p:nvPr>
        </p:nvSpPr>
        <p:spPr/>
        <p:txBody>
          <a:bodyPr/>
          <a:lstStyle/>
          <a:p>
            <a:pPr marL="0" indent="0">
              <a:buNone/>
            </a:pPr>
            <a:r>
              <a:rPr lang="en-PH" dirty="0" smtClean="0"/>
              <a:t>	-Persuading, inducing, enticing, or coercing any individual to travel in interstate commerce to engage in </a:t>
            </a:r>
            <a:r>
              <a:rPr lang="en-PH" dirty="0" err="1" smtClean="0"/>
              <a:t>prostitution.The</a:t>
            </a:r>
            <a:r>
              <a:rPr lang="en-PH" dirty="0" smtClean="0"/>
              <a:t> internet has become one of the preferred methods of communication for prostitution, as clients and prostitutes are less vulnerable to arrest or assault and for its convenience. </a:t>
            </a:r>
          </a:p>
          <a:p>
            <a:pPr marL="0" indent="0">
              <a:buNone/>
            </a:pPr>
            <a:endParaRPr lang="en-PH" dirty="0" smtClean="0"/>
          </a:p>
          <a:p>
            <a:pPr marL="0" indent="0">
              <a:buNone/>
            </a:pPr>
            <a:endParaRPr lang="en-PH" dirty="0" smtClean="0"/>
          </a:p>
          <a:p>
            <a:pPr marL="0" indent="0">
              <a:buNone/>
            </a:pPr>
            <a:endParaRPr lang="en-PH" dirty="0"/>
          </a:p>
        </p:txBody>
      </p:sp>
      <p:pic>
        <p:nvPicPr>
          <p:cNvPr id="4" name="Picture 3"/>
          <p:cNvPicPr>
            <a:picLocks noChangeAspect="1"/>
          </p:cNvPicPr>
          <p:nvPr/>
        </p:nvPicPr>
        <p:blipFill>
          <a:blip r:embed="rId2"/>
          <a:stretch>
            <a:fillRect/>
          </a:stretch>
        </p:blipFill>
        <p:spPr>
          <a:xfrm>
            <a:off x="4157472" y="4001294"/>
            <a:ext cx="5437632" cy="1914525"/>
          </a:xfrm>
          <a:prstGeom prst="rect">
            <a:avLst/>
          </a:prstGeom>
        </p:spPr>
      </p:pic>
    </p:spTree>
    <p:extLst>
      <p:ext uri="{BB962C8B-B14F-4D97-AF65-F5344CB8AC3E}">
        <p14:creationId xmlns:p14="http://schemas.microsoft.com/office/powerpoint/2010/main" val="1728923368"/>
      </p:ext>
    </p:extLst>
  </p:cSld>
  <p:clrMapOvr>
    <a:masterClrMapping/>
  </p:clrMapOvr>
  <mc:AlternateContent xmlns:mc="http://schemas.openxmlformats.org/markup-compatibility/2006" xmlns:p14="http://schemas.microsoft.com/office/powerpoint/2010/main">
    <mc:Choice Requires="p14">
      <p:transition spd="slow" p14:dur="1500" advClick="0" advTm="7242">
        <p:split orient="vert"/>
      </p:transition>
    </mc:Choice>
    <mc:Fallback xmlns="">
      <p:transition spd="slow" advClick="0" advTm="7242">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9. Drug Trafficking</a:t>
            </a:r>
            <a:endParaRPr lang="en-PH" dirty="0"/>
          </a:p>
        </p:txBody>
      </p:sp>
      <p:sp>
        <p:nvSpPr>
          <p:cNvPr id="3" name="Content Placeholder 2"/>
          <p:cNvSpPr>
            <a:spLocks noGrp="1"/>
          </p:cNvSpPr>
          <p:nvPr>
            <p:ph idx="1"/>
          </p:nvPr>
        </p:nvSpPr>
        <p:spPr/>
        <p:txBody>
          <a:bodyPr/>
          <a:lstStyle/>
          <a:p>
            <a:pPr marL="0" indent="0">
              <a:buNone/>
            </a:pPr>
            <a:r>
              <a:rPr lang="en-PH" dirty="0" smtClean="0"/>
              <a:t>	-</a:t>
            </a:r>
            <a:r>
              <a:rPr lang="en-PH" sz="2400" dirty="0" smtClean="0"/>
              <a:t>Delivering, distributing, or dispensing a controlled substance by means of the Internet. </a:t>
            </a:r>
            <a:r>
              <a:rPr lang="en-PH" sz="2400" dirty="0" err="1" smtClean="0"/>
              <a:t>Darknet</a:t>
            </a:r>
            <a:r>
              <a:rPr lang="en-PH" sz="2400" dirty="0" smtClean="0"/>
              <a:t> markets are used to buy and sell recreational drugs online. Some drug traffickers use encrypted messaging tools to communicate with drug mules. The dark web site Silk Road was a major online marketplace for drugs before it was shut down by law enforcement (then reopened under new management, and then shut down by law enforcement again).</a:t>
            </a:r>
          </a:p>
          <a:p>
            <a:pPr marL="0" indent="0">
              <a:buNone/>
            </a:pPr>
            <a:endParaRPr lang="en-PH" sz="2400" dirty="0" smtClean="0"/>
          </a:p>
          <a:p>
            <a:pPr marL="0" indent="0">
              <a:buNone/>
            </a:pPr>
            <a:endParaRPr lang="en-PH" sz="2400" dirty="0"/>
          </a:p>
        </p:txBody>
      </p:sp>
      <p:pic>
        <p:nvPicPr>
          <p:cNvPr id="4" name="Picture 3"/>
          <p:cNvPicPr>
            <a:picLocks noChangeAspect="1"/>
          </p:cNvPicPr>
          <p:nvPr/>
        </p:nvPicPr>
        <p:blipFill>
          <a:blip r:embed="rId2"/>
          <a:stretch>
            <a:fillRect/>
          </a:stretch>
        </p:blipFill>
        <p:spPr>
          <a:xfrm>
            <a:off x="2572512" y="4099052"/>
            <a:ext cx="6864096" cy="2212848"/>
          </a:xfrm>
          <a:prstGeom prst="rect">
            <a:avLst/>
          </a:prstGeom>
        </p:spPr>
      </p:pic>
    </p:spTree>
    <p:extLst>
      <p:ext uri="{BB962C8B-B14F-4D97-AF65-F5344CB8AC3E}">
        <p14:creationId xmlns:p14="http://schemas.microsoft.com/office/powerpoint/2010/main" val="4248822685"/>
      </p:ext>
    </p:extLst>
  </p:cSld>
  <p:clrMapOvr>
    <a:masterClrMapping/>
  </p:clrMapOvr>
  <mc:AlternateContent xmlns:mc="http://schemas.openxmlformats.org/markup-compatibility/2006" xmlns:p14="http://schemas.microsoft.com/office/powerpoint/2010/main">
    <mc:Choice Requires="p14">
      <p:transition spd="slow" p14:dur="1500" advClick="0" advTm="12696">
        <p:split orient="vert"/>
      </p:transition>
    </mc:Choice>
    <mc:Fallback xmlns="">
      <p:transition spd="slow" advClick="0" advTm="12696">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10. Criminal Copyright Infringement</a:t>
            </a:r>
            <a:endParaRPr lang="en-PH" dirty="0"/>
          </a:p>
        </p:txBody>
      </p:sp>
      <p:sp>
        <p:nvSpPr>
          <p:cNvPr id="3" name="Content Placeholder 2"/>
          <p:cNvSpPr>
            <a:spLocks noGrp="1"/>
          </p:cNvSpPr>
          <p:nvPr>
            <p:ph idx="1"/>
          </p:nvPr>
        </p:nvSpPr>
        <p:spPr/>
        <p:txBody>
          <a:bodyPr/>
          <a:lstStyle/>
          <a:p>
            <a:pPr marL="0" indent="0">
              <a:buNone/>
            </a:pPr>
            <a:r>
              <a:rPr lang="en-PH" dirty="0" smtClean="0"/>
              <a:t>	-</a:t>
            </a:r>
            <a:r>
              <a:rPr lang="en-PH" sz="2400" dirty="0" smtClean="0"/>
              <a:t>Criminal Copyright Infringement, the act of piracy mainly for financial gain. In late 2014, the number one pirate website, The </a:t>
            </a:r>
            <a:r>
              <a:rPr lang="en-PH" sz="2400" dirty="0" err="1" smtClean="0"/>
              <a:t>PirateBay</a:t>
            </a:r>
            <a:r>
              <a:rPr lang="en-PH" sz="2400" dirty="0" smtClean="0"/>
              <a:t>, was raided for the second time due to years of pirating movies, music, games, books, and other software. These kinds of websites earn money through advertising.</a:t>
            </a:r>
          </a:p>
          <a:p>
            <a:pPr marL="0" indent="0">
              <a:buNone/>
            </a:pPr>
            <a:endParaRPr lang="en-PH" sz="2400" dirty="0"/>
          </a:p>
        </p:txBody>
      </p:sp>
      <p:pic>
        <p:nvPicPr>
          <p:cNvPr id="4" name="Picture 3"/>
          <p:cNvPicPr>
            <a:picLocks noChangeAspect="1"/>
          </p:cNvPicPr>
          <p:nvPr/>
        </p:nvPicPr>
        <p:blipFill>
          <a:blip r:embed="rId2"/>
          <a:stretch>
            <a:fillRect/>
          </a:stretch>
        </p:blipFill>
        <p:spPr>
          <a:xfrm>
            <a:off x="3143250" y="3535680"/>
            <a:ext cx="5905500" cy="2164080"/>
          </a:xfrm>
          <a:prstGeom prst="rect">
            <a:avLst/>
          </a:prstGeom>
        </p:spPr>
      </p:pic>
    </p:spTree>
    <p:extLst>
      <p:ext uri="{BB962C8B-B14F-4D97-AF65-F5344CB8AC3E}">
        <p14:creationId xmlns:p14="http://schemas.microsoft.com/office/powerpoint/2010/main" val="2441590570"/>
      </p:ext>
    </p:extLst>
  </p:cSld>
  <p:clrMapOvr>
    <a:masterClrMapping/>
  </p:clrMapOvr>
  <mc:AlternateContent xmlns:mc="http://schemas.openxmlformats.org/markup-compatibility/2006" xmlns:p14="http://schemas.microsoft.com/office/powerpoint/2010/main">
    <mc:Choice Requires="p14">
      <p:transition spd="slow" p14:dur="1500" advClick="0" advTm="10330">
        <p:split orient="vert"/>
      </p:transition>
    </mc:Choice>
    <mc:Fallback xmlns="">
      <p:transition spd="slow" advClick="0" advTm="10330">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3" name="Content Placeholder 2"/>
          <p:cNvSpPr>
            <a:spLocks noGrp="1"/>
          </p:cNvSpPr>
          <p:nvPr>
            <p:ph idx="1"/>
          </p:nvPr>
        </p:nvSpPr>
        <p:spPr/>
        <p:txBody>
          <a:bodyPr/>
          <a:lstStyle/>
          <a:p>
            <a:endParaRPr lang="en-PH"/>
          </a:p>
        </p:txBody>
      </p:sp>
    </p:spTree>
    <p:extLst>
      <p:ext uri="{BB962C8B-B14F-4D97-AF65-F5344CB8AC3E}">
        <p14:creationId xmlns:p14="http://schemas.microsoft.com/office/powerpoint/2010/main" val="2583228179"/>
      </p:ext>
    </p:extLst>
  </p:cSld>
  <p:clrMapOvr>
    <a:masterClrMapping/>
  </p:clrMapOvr>
  <mc:AlternateContent xmlns:mc="http://schemas.openxmlformats.org/markup-compatibility/2006" xmlns:p14="http://schemas.microsoft.com/office/powerpoint/2010/main">
    <mc:Choice Requires="p14">
      <p:transition spd="slow" p14:dur="1500" advClick="0" advTm="1530">
        <p:split orient="vert"/>
      </p:transition>
    </mc:Choice>
    <mc:Fallback xmlns="">
      <p:transition spd="slow" advClick="0" advTm="1530">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226</Words>
  <Application>Microsoft Office PowerPoint</Application>
  <PresentationFormat>Widescreen</PresentationFormat>
  <Paragraphs>35</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DISADVANTAGES OF ICT</vt:lpstr>
      <vt:lpstr>The Disadvantage of ICT </vt:lpstr>
      <vt:lpstr>1. Phishing and Spoofing </vt:lpstr>
      <vt:lpstr>Difference Between Phishing and Spoofing </vt:lpstr>
      <vt:lpstr>2. Blackmail/Extortion </vt:lpstr>
      <vt:lpstr>3. Accessing Stored Communications</vt:lpstr>
      <vt:lpstr>To prevent hackers:</vt:lpstr>
      <vt:lpstr>4. Sports Betting</vt:lpstr>
      <vt:lpstr>5. Non-Delivery of Merchandise</vt:lpstr>
      <vt:lpstr>6. Electronic/ Cyber Harassment</vt:lpstr>
      <vt:lpstr>7. Child Pornography</vt:lpstr>
      <vt:lpstr>8. Prostitution</vt:lpstr>
      <vt:lpstr>9. Drug Trafficking</vt:lpstr>
      <vt:lpstr>10. Criminal Copyright Infringement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DISADVANTAGES OF ICT</dc:title>
  <dc:creator>jura</dc:creator>
  <cp:lastModifiedBy>jura</cp:lastModifiedBy>
  <cp:revision>11</cp:revision>
  <dcterms:created xsi:type="dcterms:W3CDTF">2019-08-06T13:06:44Z</dcterms:created>
  <dcterms:modified xsi:type="dcterms:W3CDTF">2019-08-06T15:07:04Z</dcterms:modified>
</cp:coreProperties>
</file>